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460" r:id="rId3"/>
    <p:sldId id="503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522" r:id="rId14"/>
    <p:sldId id="471" r:id="rId15"/>
    <p:sldId id="472" r:id="rId16"/>
    <p:sldId id="473" r:id="rId17"/>
    <p:sldId id="475" r:id="rId18"/>
    <p:sldId id="474" r:id="rId19"/>
    <p:sldId id="523" r:id="rId20"/>
    <p:sldId id="504" r:id="rId21"/>
    <p:sldId id="480" r:id="rId22"/>
    <p:sldId id="530" r:id="rId23"/>
    <p:sldId id="507" r:id="rId24"/>
    <p:sldId id="481" r:id="rId25"/>
    <p:sldId id="482" r:id="rId26"/>
    <p:sldId id="531" r:id="rId27"/>
    <p:sldId id="484" r:id="rId28"/>
    <p:sldId id="524" r:id="rId29"/>
    <p:sldId id="505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509" r:id="rId38"/>
    <p:sldId id="525" r:id="rId39"/>
    <p:sldId id="492" r:id="rId40"/>
    <p:sldId id="493" r:id="rId41"/>
    <p:sldId id="510" r:id="rId42"/>
    <p:sldId id="511" r:id="rId43"/>
    <p:sldId id="512" r:id="rId44"/>
    <p:sldId id="513" r:id="rId45"/>
    <p:sldId id="494" r:id="rId46"/>
    <p:sldId id="514" r:id="rId47"/>
    <p:sldId id="526" r:id="rId48"/>
    <p:sldId id="495" r:id="rId49"/>
    <p:sldId id="515" r:id="rId50"/>
    <p:sldId id="516" r:id="rId51"/>
    <p:sldId id="517" r:id="rId52"/>
    <p:sldId id="518" r:id="rId53"/>
    <p:sldId id="527" r:id="rId54"/>
    <p:sldId id="529" r:id="rId55"/>
    <p:sldId id="496" r:id="rId56"/>
    <p:sldId id="520" r:id="rId57"/>
    <p:sldId id="528" r:id="rId58"/>
    <p:sldId id="497" r:id="rId59"/>
    <p:sldId id="499" r:id="rId60"/>
    <p:sldId id="500" r:id="rId61"/>
    <p:sldId id="521" r:id="rId62"/>
    <p:sldId id="501" r:id="rId63"/>
    <p:sldId id="502" r:id="rId64"/>
  </p:sldIdLst>
  <p:sldSz cx="9144000" cy="6858000" type="screen4x3"/>
  <p:notesSz cx="6946900" cy="100838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/>
          <a:lstStyle>
            <a:lvl1pPr algn="r">
              <a:defRPr sz="1300"/>
            </a:lvl1pPr>
          </a:lstStyle>
          <a:p>
            <a:fld id="{A1B787B9-0DAE-42E2-BEBC-E3B5162A5373}" type="datetimeFigureOut">
              <a:rPr lang="en-US" smtClean="0"/>
              <a:pPr/>
              <a:t>3/31/2012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7786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957786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 anchor="b"/>
          <a:lstStyle>
            <a:lvl1pPr algn="r">
              <a:defRPr sz="1300"/>
            </a:lvl1pPr>
          </a:lstStyle>
          <a:p>
            <a:fld id="{0577BA72-8274-4714-9955-B0A36DD29B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/>
          <a:lstStyle>
            <a:lvl1pPr algn="r">
              <a:defRPr sz="1300"/>
            </a:lvl1pPr>
          </a:lstStyle>
          <a:p>
            <a:fld id="{7284CDAC-ACD1-4943-9118-05D26BC373AD}" type="datetimeFigureOut">
              <a:rPr lang="en-CA" smtClean="0"/>
              <a:pPr/>
              <a:t>31/03/2012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55650"/>
            <a:ext cx="5041900" cy="3781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10" tIns="48655" rIns="97310" bIns="4865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789805"/>
            <a:ext cx="5557520" cy="4537710"/>
          </a:xfrm>
          <a:prstGeom prst="rect">
            <a:avLst/>
          </a:prstGeom>
        </p:spPr>
        <p:txBody>
          <a:bodyPr vert="horz" lIns="97310" tIns="48655" rIns="97310" bIns="486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7786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9577860"/>
            <a:ext cx="3010323" cy="504190"/>
          </a:xfrm>
          <a:prstGeom prst="rect">
            <a:avLst/>
          </a:prstGeom>
        </p:spPr>
        <p:txBody>
          <a:bodyPr vert="horz" lIns="97310" tIns="48655" rIns="97310" bIns="48655" rtlCol="0" anchor="b"/>
          <a:lstStyle>
            <a:lvl1pPr algn="r">
              <a:defRPr sz="1300"/>
            </a:lvl1pPr>
          </a:lstStyle>
          <a:p>
            <a:fld id="{EA06EB27-61DC-41F3-9EAF-0FE44ABD75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77B3-A994-49DF-A53F-7FC77A8B7443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3E8B-C05F-4B82-AA83-B8DEC7D9A80B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B48-3A78-4F92-918C-3EF755977BAB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D3A0-7500-4968-9241-392FE010D33B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9B63-D6FB-469B-9450-2D1C8B32E384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35C3-4C7E-4CBB-B4CD-0BEC0E5E3741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0421-A1EB-4633-8CE5-90973653AF94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25DB-2019-4632-8C0A-6E4995E5149C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9B2C-431C-4CCD-BFDD-189CF353999F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85B9-749B-4E4C-A95F-AE6044FE9757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657A-EF48-41A3-91A1-6A555F4FA245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F460-3ECD-417A-ACDC-6D120A1AC9B0}" type="datetime1">
              <a:rPr lang="en-CA" smtClean="0"/>
              <a:pPr/>
              <a:t>31/03/2012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7090-F112-494C-B26D-10BF7AE7F6F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Computer vision: models, learning and inference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8 </a:t>
            </a:r>
          </a:p>
          <a:p>
            <a:r>
              <a:rPr lang="en-CA" dirty="0" smtClean="0"/>
              <a:t>Regression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Maximum likelihood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852936"/>
            <a:ext cx="20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Substituting in 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5547" y="4365104"/>
            <a:ext cx="628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Take derivative, set result to zero and re-arrange:</a:t>
            </a:r>
            <a:endParaRPr lang="en-CA" sz="24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056784" cy="7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1770"/>
            <a:ext cx="6912768" cy="65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856559"/>
            <a:ext cx="4505274" cy="13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59" y="116632"/>
            <a:ext cx="6978733" cy="62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2" y="1268760"/>
            <a:ext cx="9036358" cy="51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Bayesian Regression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057282"/>
            <a:ext cx="152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Likelihood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49744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Prior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412776"/>
            <a:ext cx="609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(We concentrate on </a:t>
            </a:r>
            <a:r>
              <a:rPr lang="en-CA" sz="2400" b="1" i="1" dirty="0" smtClean="0">
                <a:latin typeface="Symbol" pitchFamily="18" charset="2"/>
              </a:rPr>
              <a:t>f</a:t>
            </a:r>
            <a:r>
              <a:rPr lang="en-CA" sz="2400" dirty="0" smtClean="0"/>
              <a:t> – come back to </a:t>
            </a:r>
            <a:r>
              <a:rPr lang="en-CA" sz="2400" dirty="0" smtClean="0">
                <a:latin typeface="Symbol" pitchFamily="18" charset="2"/>
              </a:rPr>
              <a:t>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later!)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839543"/>
            <a:ext cx="160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/>
              <a:t>Bayes</a:t>
            </a:r>
            <a:r>
              <a:rPr lang="en-CA" sz="2400" dirty="0" smtClean="0"/>
              <a:t> rule’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5332"/>
            <a:ext cx="5328592" cy="5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3056"/>
            <a:ext cx="3744416" cy="65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229200"/>
            <a:ext cx="5040560" cy="89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Posterior Dist. over Parameters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204864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where</a:t>
            </a:r>
            <a:endParaRPr lang="en-CA" sz="24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425456" cy="8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664296" cy="7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5263" y="3284984"/>
            <a:ext cx="6053081" cy="30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Inference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8848"/>
            <a:ext cx="8320495" cy="323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95536" y="1196752"/>
            <a:ext cx="7992888" cy="2065858"/>
            <a:chOff x="395536" y="1196752"/>
            <a:chExt cx="7992888" cy="2065858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196752"/>
              <a:ext cx="7920880" cy="206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8028384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Practical Issue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65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Problem:   </a:t>
            </a:r>
            <a:r>
              <a:rPr lang="en-CA" sz="2400" dirty="0" smtClean="0"/>
              <a:t>In high dimensions, the matrix </a:t>
            </a:r>
            <a:r>
              <a:rPr lang="en-CA" sz="2400" b="1" dirty="0" smtClean="0"/>
              <a:t>A</a:t>
            </a:r>
            <a:r>
              <a:rPr lang="en-CA" sz="2400" dirty="0" smtClean="0"/>
              <a:t> may be too big to invert</a:t>
            </a:r>
            <a:endParaRPr lang="en-CA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1642567"/>
            <a:ext cx="2592287" cy="7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420888"/>
            <a:ext cx="667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Solution:</a:t>
            </a:r>
            <a:r>
              <a:rPr lang="en-CA" sz="2400" dirty="0" smtClean="0"/>
              <a:t>   Re-express using Matrix Inversion Lemma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8172400" y="4149080"/>
            <a:ext cx="72551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4071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3894147"/>
            <a:ext cx="6113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Final expression: </a:t>
            </a:r>
            <a:r>
              <a:rPr lang="en-CA" sz="2400" dirty="0" smtClean="0"/>
              <a:t>inverses are (I x I) , not (D x D) </a:t>
            </a:r>
          </a:p>
          <a:p>
            <a:endParaRPr lang="en-CA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1560" y="4365104"/>
            <a:ext cx="8280920" cy="1944216"/>
            <a:chOff x="467544" y="4365104"/>
            <a:chExt cx="8424936" cy="1944216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403108"/>
              <a:ext cx="8368735" cy="190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244408" y="4365104"/>
              <a:ext cx="64807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Fitting Variance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We’ll fit the variance with maximum likelihood</a:t>
            </a:r>
          </a:p>
          <a:p>
            <a:r>
              <a:rPr lang="en-CA" dirty="0" smtClean="0"/>
              <a:t>Optimize the marginal likelihood (likelihood after gradients have been integrated out)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776864" cy="21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2" y="1268760"/>
            <a:ext cx="9036358" cy="51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Non-Linear Regression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GOAL:  </a:t>
            </a:r>
          </a:p>
          <a:p>
            <a:endParaRPr lang="en-CA" sz="2400" dirty="0" smtClean="0"/>
          </a:p>
          <a:p>
            <a:r>
              <a:rPr lang="en-CA" sz="2400" dirty="0" smtClean="0"/>
              <a:t>Keep the math of linear regression, but extend to more general functions</a:t>
            </a:r>
          </a:p>
          <a:p>
            <a:endParaRPr lang="en-CA" sz="2400" dirty="0" smtClean="0"/>
          </a:p>
          <a:p>
            <a:r>
              <a:rPr lang="en-CA" sz="2400" dirty="0" smtClean="0">
                <a:solidFill>
                  <a:srgbClr val="FF0000"/>
                </a:solidFill>
              </a:rPr>
              <a:t>KEY IDEA:</a:t>
            </a:r>
          </a:p>
          <a:p>
            <a:endParaRPr lang="en-CA" sz="2400" dirty="0" smtClean="0"/>
          </a:p>
          <a:p>
            <a:r>
              <a:rPr lang="en-CA" sz="2400" dirty="0" smtClean="0"/>
              <a:t>You can make a non-linear function from a linear weighted sum of non-linear basis functions</a:t>
            </a:r>
          </a:p>
          <a:p>
            <a:endParaRPr lang="en-CA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Non-linear regression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313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Linear regression: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39617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Non-Linear regression:</a:t>
            </a:r>
          </a:p>
          <a:p>
            <a:endParaRPr lang="en-CA" sz="3200" dirty="0" smtClean="0"/>
          </a:p>
          <a:p>
            <a:endParaRPr lang="en-CA" sz="3200" dirty="0" smtClean="0"/>
          </a:p>
          <a:p>
            <a:r>
              <a:rPr lang="en-CA" sz="3200" dirty="0" smtClean="0"/>
              <a:t>where</a:t>
            </a:r>
            <a:endParaRPr lang="en-CA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1897134" cy="7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526229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 other words, create z by evaluating x against basis functions, then linearly regress against z. </a:t>
            </a:r>
            <a:endParaRPr lang="en-CA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64990"/>
            <a:ext cx="6115689" cy="8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79106"/>
            <a:ext cx="6115689" cy="8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40964"/>
          <a:stretch>
            <a:fillRect/>
          </a:stretch>
        </p:blipFill>
        <p:spPr bwMode="auto">
          <a:xfrm>
            <a:off x="4357686" y="3531920"/>
            <a:ext cx="3500462" cy="7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polynomial regression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454156" cy="4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561" y="4221088"/>
            <a:ext cx="1429519" cy="18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2492896"/>
            <a:ext cx="300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 special case of </a:t>
            </a:r>
            <a:endParaRPr lang="en-CA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45159"/>
            <a:ext cx="5278164" cy="6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3933056"/>
            <a:ext cx="125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Where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Radial basis functions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7"/>
            <a:ext cx="5941893" cy="46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658358" cy="23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 Tan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5373967" cy="419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602180" cy="25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Non-linear regression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313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Linear regression: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39617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Non-Linear regression:</a:t>
            </a:r>
          </a:p>
          <a:p>
            <a:endParaRPr lang="en-CA" sz="3200" dirty="0" smtClean="0"/>
          </a:p>
          <a:p>
            <a:endParaRPr lang="en-CA" sz="3200" dirty="0" smtClean="0"/>
          </a:p>
          <a:p>
            <a:r>
              <a:rPr lang="en-CA" sz="3200" dirty="0" smtClean="0"/>
              <a:t>where</a:t>
            </a:r>
            <a:endParaRPr lang="en-CA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1897134" cy="7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526229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 other words, create z by evaluating x against basis functions, then linearly regress against z. </a:t>
            </a:r>
            <a:endParaRPr lang="en-CA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64990"/>
            <a:ext cx="6115689" cy="8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79106"/>
            <a:ext cx="6115689" cy="8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40964"/>
          <a:stretch>
            <a:fillRect/>
          </a:stretch>
        </p:blipFill>
        <p:spPr bwMode="auto">
          <a:xfrm>
            <a:off x="4357686" y="3531920"/>
            <a:ext cx="3500462" cy="7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Maximum Likelihood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87950"/>
            <a:ext cx="6480720" cy="202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644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Same as linear regression, but substitute in </a:t>
            </a:r>
            <a:r>
              <a:rPr lang="en-CA" sz="2400" b="1" dirty="0" smtClean="0"/>
              <a:t>Z</a:t>
            </a:r>
            <a:r>
              <a:rPr lang="en-CA" sz="2400" dirty="0" smtClean="0"/>
              <a:t> for </a:t>
            </a:r>
            <a:r>
              <a:rPr lang="en-CA" sz="2400" b="1" dirty="0" smtClean="0"/>
              <a:t>X</a:t>
            </a:r>
            <a:r>
              <a:rPr lang="en-CA" sz="2400" dirty="0" smtClean="0"/>
              <a:t>: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>
                <a:solidFill>
                  <a:srgbClr val="FF0000"/>
                </a:solidFill>
              </a:rPr>
              <a:t>Kernelization</a:t>
            </a:r>
            <a:r>
              <a:rPr lang="en-CA" dirty="0" smtClean="0">
                <a:solidFill>
                  <a:srgbClr val="FF0000"/>
                </a:solidFill>
              </a:rPr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2" y="1268760"/>
            <a:ext cx="9036358" cy="51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Models for machine vision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16" y="2060848"/>
            <a:ext cx="89132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75856" y="2852936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4288" y="2852936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Bayesian Approach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5584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Learn </a:t>
            </a:r>
            <a:r>
              <a:rPr lang="en-CA" sz="2400" dirty="0" smtClean="0">
                <a:latin typeface="Symbol" pitchFamily="18" charset="2"/>
              </a:rPr>
              <a:t>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from marginal likelihood as before</a:t>
            </a:r>
          </a:p>
          <a:p>
            <a:endParaRPr lang="en-CA" sz="2400" dirty="0" smtClean="0"/>
          </a:p>
          <a:p>
            <a:r>
              <a:rPr lang="en-CA" sz="2400" dirty="0" smtClean="0"/>
              <a:t>Final predictive distribution:</a:t>
            </a:r>
            <a:endParaRPr lang="en-CA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8784976" cy="211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16416" y="299695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7544"/>
            <a:ext cx="7056784" cy="58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Kernel Trick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Notice that the final equation doesn’t need the data itself, but just dot products between data items  of the form </a:t>
            </a:r>
            <a:r>
              <a:rPr lang="en-CA" b="1" dirty="0" err="1" smtClean="0"/>
              <a:t>z</a:t>
            </a:r>
            <a:r>
              <a:rPr lang="en-CA" baseline="-25000" dirty="0" err="1" smtClean="0"/>
              <a:t>i</a:t>
            </a:r>
            <a:r>
              <a:rPr lang="en-CA" baseline="30000" dirty="0" err="1" smtClean="0"/>
              <a:t>T</a:t>
            </a:r>
            <a:r>
              <a:rPr lang="en-CA" b="1" dirty="0" err="1" smtClean="0"/>
              <a:t>z</a:t>
            </a:r>
            <a:r>
              <a:rPr lang="en-CA" baseline="-25000" dirty="0" err="1" smtClean="0"/>
              <a:t>j</a:t>
            </a:r>
            <a:endParaRPr lang="en-CA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539552" y="5445224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dirty="0" smtClean="0"/>
              <a:t>So, we take data </a:t>
            </a:r>
            <a:r>
              <a:rPr lang="en-CA" sz="2400" b="1" dirty="0" smtClean="0"/>
              <a:t>x</a:t>
            </a:r>
            <a:r>
              <a:rPr lang="en-CA" sz="2400" baseline="-25000" dirty="0" smtClean="0"/>
              <a:t>i</a:t>
            </a:r>
            <a:r>
              <a:rPr lang="en-CA" sz="2400" dirty="0" smtClean="0"/>
              <a:t> and </a:t>
            </a:r>
            <a:r>
              <a:rPr lang="en-CA" sz="2400" b="1" dirty="0" err="1" smtClean="0"/>
              <a:t>x</a:t>
            </a:r>
            <a:r>
              <a:rPr lang="en-CA" sz="2400" baseline="-25000" dirty="0" err="1" smtClean="0"/>
              <a:t>j</a:t>
            </a:r>
            <a:r>
              <a:rPr lang="en-CA" sz="2400" dirty="0" smtClean="0"/>
              <a:t> pass through non-linear function to create </a:t>
            </a:r>
            <a:r>
              <a:rPr lang="en-CA" sz="2400" b="1" dirty="0" smtClean="0"/>
              <a:t>z</a:t>
            </a:r>
            <a:r>
              <a:rPr lang="en-CA" sz="2400" baseline="-25000" dirty="0" smtClean="0"/>
              <a:t>i</a:t>
            </a:r>
            <a:r>
              <a:rPr lang="en-CA" sz="2400" dirty="0" smtClean="0"/>
              <a:t> and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j</a:t>
            </a:r>
            <a:r>
              <a:rPr lang="en-CA" sz="2400" dirty="0" smtClean="0"/>
              <a:t> and then take dot products of different 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i</a:t>
            </a:r>
            <a:r>
              <a:rPr lang="en-CA" sz="2400" baseline="30000" dirty="0" err="1" smtClean="0"/>
              <a:t>T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j</a:t>
            </a:r>
            <a:endParaRPr lang="en-CA" sz="24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8388424" y="3356992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8352928" cy="20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316416" y="2996952"/>
            <a:ext cx="7920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Kernel Trick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dirty="0" smtClean="0"/>
              <a:t>So, we take data </a:t>
            </a:r>
            <a:r>
              <a:rPr lang="en-CA" sz="2400" b="1" dirty="0" smtClean="0"/>
              <a:t>x</a:t>
            </a:r>
            <a:r>
              <a:rPr lang="en-CA" sz="2400" baseline="-25000" dirty="0" smtClean="0"/>
              <a:t>i</a:t>
            </a:r>
            <a:r>
              <a:rPr lang="en-CA" sz="2400" dirty="0" smtClean="0"/>
              <a:t> and </a:t>
            </a:r>
            <a:r>
              <a:rPr lang="en-CA" sz="2400" b="1" dirty="0" err="1" smtClean="0"/>
              <a:t>x</a:t>
            </a:r>
            <a:r>
              <a:rPr lang="en-CA" sz="2400" baseline="-25000" dirty="0" err="1" smtClean="0"/>
              <a:t>j</a:t>
            </a:r>
            <a:r>
              <a:rPr lang="en-CA" sz="2400" dirty="0" smtClean="0"/>
              <a:t>  pass through non-linear function to create </a:t>
            </a:r>
            <a:r>
              <a:rPr lang="en-CA" sz="2400" b="1" dirty="0" smtClean="0"/>
              <a:t>z</a:t>
            </a:r>
            <a:r>
              <a:rPr lang="en-CA" sz="2400" baseline="-25000" dirty="0" smtClean="0"/>
              <a:t>i</a:t>
            </a:r>
            <a:r>
              <a:rPr lang="en-CA" sz="2400" dirty="0" smtClean="0"/>
              <a:t> and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j</a:t>
            </a:r>
            <a:r>
              <a:rPr lang="en-CA" sz="2400" dirty="0" smtClean="0"/>
              <a:t> and then take dot products of different 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i</a:t>
            </a:r>
            <a:r>
              <a:rPr lang="en-CA" sz="2400" baseline="30000" dirty="0" err="1" smtClean="0"/>
              <a:t>T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j</a:t>
            </a:r>
            <a:endParaRPr lang="en-CA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8676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Key idea:</a:t>
            </a:r>
          </a:p>
          <a:p>
            <a:endParaRPr lang="en-CA" sz="2400" dirty="0" smtClean="0"/>
          </a:p>
          <a:p>
            <a:r>
              <a:rPr lang="en-CA" sz="2400" dirty="0" smtClean="0"/>
              <a:t>Define a “kernel” function that does all of this together.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400" dirty="0" smtClean="0"/>
              <a:t>Takes data </a:t>
            </a:r>
            <a:r>
              <a:rPr lang="en-CA" sz="2400" b="1" dirty="0" smtClean="0"/>
              <a:t>x</a:t>
            </a:r>
            <a:r>
              <a:rPr lang="en-CA" sz="2400" baseline="-25000" dirty="0" smtClean="0"/>
              <a:t>i</a:t>
            </a:r>
            <a:r>
              <a:rPr lang="en-CA" sz="2400" dirty="0" smtClean="0"/>
              <a:t> and </a:t>
            </a:r>
            <a:r>
              <a:rPr lang="en-CA" sz="2400" b="1" dirty="0" err="1" smtClean="0"/>
              <a:t>x</a:t>
            </a:r>
            <a:r>
              <a:rPr lang="en-CA" sz="2400" baseline="-25000" dirty="0" err="1" smtClean="0"/>
              <a:t>j</a:t>
            </a:r>
            <a:r>
              <a:rPr lang="en-CA" sz="2400" dirty="0" smtClean="0"/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400" dirty="0" smtClean="0"/>
              <a:t>Returns a value for dot product 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i</a:t>
            </a:r>
            <a:r>
              <a:rPr lang="en-CA" sz="2400" baseline="30000" dirty="0" err="1" smtClean="0"/>
              <a:t>T</a:t>
            </a:r>
            <a:r>
              <a:rPr lang="en-CA" sz="2400" b="1" dirty="0" err="1" smtClean="0"/>
              <a:t>z</a:t>
            </a:r>
            <a:r>
              <a:rPr lang="en-CA" sz="2400" baseline="-25000" dirty="0" err="1" smtClean="0"/>
              <a:t>j</a:t>
            </a:r>
            <a:endParaRPr lang="en-CA" sz="2400" dirty="0" smtClean="0"/>
          </a:p>
          <a:p>
            <a:pPr marL="457200" indent="-457200"/>
            <a:endParaRPr lang="en-CA" sz="2400" baseline="30000" dirty="0" smtClean="0"/>
          </a:p>
          <a:p>
            <a:pPr marL="457200" indent="-457200"/>
            <a:r>
              <a:rPr lang="en-CA" sz="2400" dirty="0" smtClean="0"/>
              <a:t>If we choose this function carefully, then it will correspond to some underlying  </a:t>
            </a:r>
            <a:r>
              <a:rPr lang="en-CA" sz="2400" b="1" dirty="0" smtClean="0"/>
              <a:t>z</a:t>
            </a:r>
            <a:r>
              <a:rPr lang="en-CA" sz="2400" dirty="0" smtClean="0"/>
              <a:t>=</a:t>
            </a:r>
            <a:r>
              <a:rPr lang="en-CA" sz="2400" b="1" dirty="0" smtClean="0"/>
              <a:t>f</a:t>
            </a:r>
            <a:r>
              <a:rPr lang="en-CA" sz="2400" dirty="0" smtClean="0"/>
              <a:t>[</a:t>
            </a:r>
            <a:r>
              <a:rPr lang="en-CA" sz="2400" b="1" dirty="0" smtClean="0"/>
              <a:t>x</a:t>
            </a:r>
            <a:r>
              <a:rPr lang="en-CA" sz="2400" dirty="0" smtClean="0"/>
              <a:t>].</a:t>
            </a:r>
          </a:p>
          <a:p>
            <a:pPr marL="457200" indent="-457200"/>
            <a:endParaRPr lang="en-CA" sz="1000" dirty="0" smtClean="0"/>
          </a:p>
          <a:p>
            <a:pPr marL="457200" indent="-457200"/>
            <a:r>
              <a:rPr lang="en-CA" sz="2400" dirty="0" smtClean="0"/>
              <a:t>Never compute </a:t>
            </a:r>
            <a:r>
              <a:rPr lang="en-CA" sz="2400" b="1" dirty="0" smtClean="0"/>
              <a:t>z</a:t>
            </a:r>
            <a:r>
              <a:rPr lang="en-CA" sz="2400" dirty="0" smtClean="0"/>
              <a:t> explicitly  - can be very high or infinite dimension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Gaussian Process Regression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268760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Before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7568" y="153977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352928" cy="20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16416" y="1484784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8280920" cy="194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0" y="3429000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After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4408" y="3861048"/>
            <a:ext cx="755576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877272"/>
            <a:ext cx="8285842" cy="55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Kernels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847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(Equivalent to having an infinite number of radial basis functions at every position in space. Wow!)</a:t>
            </a:r>
            <a:endParaRPr lang="en-CA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22" y="1484742"/>
            <a:ext cx="6984776" cy="220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82104"/>
            <a:ext cx="8477250" cy="14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491880" y="508518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RBF Kernel Fits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771" t="67162" r="6204"/>
          <a:stretch>
            <a:fillRect/>
          </a:stretch>
        </p:blipFill>
        <p:spPr bwMode="auto">
          <a:xfrm>
            <a:off x="2843808" y="5661248"/>
            <a:ext cx="3456384" cy="8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25853"/>
            <a:ext cx="8892480" cy="44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Fitting Variance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We’ll fit the variance with maximum likelihood</a:t>
            </a:r>
          </a:p>
          <a:p>
            <a:r>
              <a:rPr lang="en-CA" sz="2800" dirty="0" smtClean="0"/>
              <a:t>Optimize the marginal likelihood (likelihood after gradients have been integrated out)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Have to use non-linear optimization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7308304" cy="14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61764"/>
            <a:ext cx="8826842" cy="47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Pose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5892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Encode silhouette as 100x1 vector, encode body pose as 55 x1 vector.  Learn relationship</a:t>
            </a:r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160" y="1268760"/>
            <a:ext cx="44231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Perhaps not every dimension of the data </a:t>
            </a:r>
            <a:r>
              <a:rPr lang="en-CA" sz="2400" b="1" dirty="0" smtClean="0"/>
              <a:t>x</a:t>
            </a:r>
            <a:r>
              <a:rPr lang="en-CA" sz="2400" dirty="0" smtClean="0"/>
              <a:t> is informative</a:t>
            </a:r>
          </a:p>
          <a:p>
            <a:endParaRPr lang="en-CA" sz="2400" dirty="0" smtClean="0"/>
          </a:p>
          <a:p>
            <a:r>
              <a:rPr lang="en-CA" sz="2400" dirty="0" smtClean="0"/>
              <a:t>A sparse solution forces some of the coefficients in </a:t>
            </a:r>
            <a:r>
              <a:rPr lang="en-CA" sz="2400" b="1" dirty="0" smtClean="0">
                <a:latin typeface="Symbol" pitchFamily="18" charset="2"/>
              </a:rPr>
              <a:t>f</a:t>
            </a:r>
            <a:r>
              <a:rPr lang="en-CA" sz="2400" dirty="0" smtClean="0"/>
              <a:t> to be zero</a:t>
            </a:r>
          </a:p>
          <a:p>
            <a:endParaRPr lang="en-CA" sz="2400" dirty="0" smtClean="0">
              <a:solidFill>
                <a:srgbClr val="FF0000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</a:rPr>
              <a:t>Method:</a:t>
            </a:r>
          </a:p>
          <a:p>
            <a:endParaRPr lang="en-CA" sz="2400" dirty="0" smtClean="0"/>
          </a:p>
          <a:p>
            <a:r>
              <a:rPr lang="en-CA" sz="2400" dirty="0" smtClean="0"/>
              <a:t>– apply a different prior on </a:t>
            </a:r>
            <a:r>
              <a:rPr lang="en-CA" sz="2400" b="1" dirty="0" smtClean="0">
                <a:latin typeface="Symbol" pitchFamily="18" charset="2"/>
              </a:rPr>
              <a:t>f</a:t>
            </a:r>
            <a:r>
              <a:rPr lang="en-CA" sz="2400" dirty="0" smtClean="0"/>
              <a:t> that </a:t>
            </a:r>
          </a:p>
          <a:p>
            <a:r>
              <a:rPr lang="en-CA" sz="2400" dirty="0" smtClean="0"/>
              <a:t>	encourages </a:t>
            </a:r>
            <a:r>
              <a:rPr lang="en-CA" sz="2400" dirty="0" err="1" smtClean="0"/>
              <a:t>sparsity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– product of t-distributions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3"/>
            <a:ext cx="3672408" cy="38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60040" y="1589891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Apply product of t-distributions to parameter vector</a:t>
            </a:r>
          </a:p>
          <a:p>
            <a:endParaRPr lang="en-CA" sz="2400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5671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040" y="393305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As before, we use </a:t>
            </a:r>
          </a:p>
          <a:p>
            <a:endParaRPr lang="en-CA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0040" y="5478323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Now the prior is not conjugate to the normal likelihood.  Cannot compute posterior in closed from</a:t>
            </a:r>
          </a:p>
          <a:p>
            <a:endParaRPr lang="en-CA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6264696" cy="10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60040" y="1589891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To make progress, write as marginal of joint distribution </a:t>
            </a:r>
          </a:p>
          <a:p>
            <a:endParaRPr lang="en-CA" sz="2400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583560" cy="17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3923928" y="4149080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5157192"/>
            <a:ext cx="527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Diagonal matrix with hidden variables {h</a:t>
            </a:r>
            <a:r>
              <a:rPr lang="en-CA" baseline="-25000" dirty="0" smtClean="0"/>
              <a:t>d</a:t>
            </a:r>
            <a:r>
              <a:rPr lang="en-CA" dirty="0" smtClean="0"/>
              <a:t>} on diagonal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40" y="126876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Substituting in the prior</a:t>
            </a:r>
          </a:p>
          <a:p>
            <a:endParaRPr lang="en-CA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39552" y="1772816"/>
            <a:ext cx="7992888" cy="3384376"/>
            <a:chOff x="467544" y="2276872"/>
            <a:chExt cx="8496944" cy="3672408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76872"/>
              <a:ext cx="8462507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244408" y="5157192"/>
              <a:ext cx="7200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639890"/>
            <a:ext cx="6480720" cy="7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5190291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Still cannot compute, but can approximate</a:t>
            </a:r>
          </a:p>
          <a:p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528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2381979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To fit the model, update variance </a:t>
            </a:r>
            <a:r>
              <a:rPr lang="en-CA" sz="2400" dirty="0" smtClean="0">
                <a:latin typeface="Symbol" pitchFamily="18" charset="2"/>
              </a:rPr>
              <a:t>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and hidden variables {h</a:t>
            </a:r>
            <a:r>
              <a:rPr lang="en-CA" sz="2400" baseline="-25000" dirty="0" smtClean="0"/>
              <a:t>d</a:t>
            </a:r>
            <a:r>
              <a:rPr lang="en-CA" sz="2400" dirty="0" smtClean="0"/>
              <a:t>}.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To choose hidden variables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To choose variance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/>
            <a:r>
              <a:rPr lang="en-CA" sz="2400" dirty="0" smtClean="0"/>
              <a:t>where</a:t>
            </a:r>
          </a:p>
          <a:p>
            <a:endParaRPr lang="en-CA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2952328" cy="8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229200"/>
            <a:ext cx="2261271" cy="9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45224"/>
            <a:ext cx="24219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293096"/>
            <a:ext cx="6840760" cy="7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After fitting, some of hidden variables become very big,  implies prior tightly fitted around zero, can be eliminated from model</a:t>
            </a:r>
            <a:endParaRPr lang="en-CA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61461" cy="394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Doesn’t work for non-linear case as we need one hidden variable per dimension – becomes intractable with high dimensional transformation.  To solve this problem, we move to the dual model.</a:t>
            </a:r>
            <a:endParaRPr lang="en-CA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61461" cy="394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Dual Linear Regression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877" y="1556792"/>
            <a:ext cx="51546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KEY IDEA:</a:t>
            </a:r>
          </a:p>
          <a:p>
            <a:endParaRPr lang="en-CA" sz="2400" dirty="0" smtClean="0"/>
          </a:p>
          <a:p>
            <a:r>
              <a:rPr lang="en-CA" sz="2400" dirty="0" smtClean="0"/>
              <a:t>Gradient </a:t>
            </a:r>
            <a:r>
              <a:rPr lang="en-CA" sz="2400" b="1" dirty="0" smtClean="0">
                <a:latin typeface="Symbol" pitchFamily="18" charset="2"/>
              </a:rPr>
              <a:t>F</a:t>
            </a:r>
            <a:r>
              <a:rPr lang="en-CA" sz="2400" dirty="0" smtClean="0"/>
              <a:t> is just a vector in the data space</a:t>
            </a:r>
          </a:p>
          <a:p>
            <a:endParaRPr lang="en-CA" sz="2400" dirty="0" smtClean="0"/>
          </a:p>
          <a:p>
            <a:r>
              <a:rPr lang="en-CA" sz="2400" dirty="0" smtClean="0"/>
              <a:t>Can represent as a weighted sum of the data points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Now solve for </a:t>
            </a:r>
            <a:r>
              <a:rPr lang="en-CA" sz="2400" b="1" dirty="0" smtClean="0">
                <a:latin typeface="Symbol" pitchFamily="18" charset="2"/>
              </a:rPr>
              <a:t>Y</a:t>
            </a:r>
            <a:r>
              <a:rPr lang="en-CA" sz="2400" dirty="0" smtClean="0">
                <a:latin typeface="Symbol" pitchFamily="18" charset="2"/>
              </a:rPr>
              <a:t>.  </a:t>
            </a:r>
            <a:r>
              <a:rPr lang="en-CA" sz="2400" dirty="0" smtClean="0"/>
              <a:t>One parameter per training example.</a:t>
            </a:r>
          </a:p>
          <a:p>
            <a:endParaRPr lang="en-CA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20250"/>
          <a:stretch>
            <a:fillRect/>
          </a:stretch>
        </p:blipFill>
        <p:spPr bwMode="auto">
          <a:xfrm>
            <a:off x="1187624" y="4509120"/>
            <a:ext cx="2088232" cy="7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Dual Linear Regression</a:t>
            </a:r>
            <a:endParaRPr lang="en-C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20250"/>
          <a:stretch>
            <a:fillRect/>
          </a:stretch>
        </p:blipFill>
        <p:spPr bwMode="auto">
          <a:xfrm>
            <a:off x="3203848" y="3486751"/>
            <a:ext cx="2088232" cy="7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3284"/>
            <a:ext cx="5328592" cy="5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41678"/>
            <a:ext cx="5395268" cy="47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15567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Original linear regression: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9249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Dual variables: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29309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Dual linear regression:</a:t>
            </a:r>
            <a:endParaRPr lang="en-C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Type 1:  Model Pr(</a:t>
            </a:r>
            <a:r>
              <a:rPr lang="en-CA" b="1" dirty="0" err="1" smtClean="0"/>
              <a:t>w</a:t>
            </a:r>
            <a:r>
              <a:rPr lang="en-CA" dirty="0" err="1" smtClean="0"/>
              <a:t>|</a:t>
            </a:r>
            <a:r>
              <a:rPr lang="en-CA" b="1" dirty="0" err="1" smtClean="0"/>
              <a:t>x</a:t>
            </a:r>
            <a:r>
              <a:rPr lang="en-CA" dirty="0" smtClean="0"/>
              <a:t>)  - Discriminative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933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2400" dirty="0" smtClean="0"/>
              <a:t>How to model Pr(</a:t>
            </a:r>
            <a:r>
              <a:rPr lang="en-CA" sz="2400" b="1" dirty="0" err="1" smtClean="0"/>
              <a:t>w</a:t>
            </a:r>
            <a:r>
              <a:rPr lang="en-CA" sz="2400" dirty="0" err="1" smtClean="0"/>
              <a:t>|</a:t>
            </a:r>
            <a:r>
              <a:rPr lang="en-CA" sz="2400" b="1" dirty="0" err="1" smtClean="0"/>
              <a:t>x</a:t>
            </a:r>
            <a:r>
              <a:rPr lang="en-CA" sz="2400" dirty="0" smtClean="0"/>
              <a:t>)?</a:t>
            </a:r>
          </a:p>
          <a:p>
            <a:pPr marL="914400" lvl="1" indent="-514350"/>
            <a:r>
              <a:rPr lang="en-CA" sz="2400" dirty="0" smtClean="0"/>
              <a:t>Choose an appropriate form for Pr(</a:t>
            </a:r>
            <a:r>
              <a:rPr lang="en-CA" sz="2400" b="1" dirty="0" smtClean="0"/>
              <a:t>w</a:t>
            </a:r>
            <a:r>
              <a:rPr lang="en-CA" sz="2400" dirty="0" smtClean="0"/>
              <a:t>)</a:t>
            </a:r>
          </a:p>
          <a:p>
            <a:pPr marL="914400" lvl="1" indent="-514350"/>
            <a:r>
              <a:rPr lang="en-CA" sz="2400" dirty="0" smtClean="0"/>
              <a:t>Make parameters a function of </a:t>
            </a:r>
            <a:r>
              <a:rPr lang="en-CA" sz="2400" b="1" dirty="0" smtClean="0"/>
              <a:t>x</a:t>
            </a:r>
          </a:p>
          <a:p>
            <a:pPr marL="914400" lvl="1" indent="-514350"/>
            <a:r>
              <a:rPr lang="en-CA" sz="2400" dirty="0" smtClean="0"/>
              <a:t>Function takes parameters </a:t>
            </a:r>
            <a:r>
              <a:rPr lang="en-CA" sz="2400" b="1" dirty="0" smtClean="0">
                <a:latin typeface="Symbol" pitchFamily="18" charset="2"/>
              </a:rPr>
              <a:t>q</a:t>
            </a:r>
            <a:r>
              <a:rPr lang="en-CA" sz="2400" dirty="0" smtClean="0"/>
              <a:t> that define its shape</a:t>
            </a:r>
          </a:p>
          <a:p>
            <a:pPr marL="514350" indent="-514350">
              <a:buNone/>
            </a:pPr>
            <a:endParaRPr lang="en-CA" sz="2400" dirty="0" smtClean="0"/>
          </a:p>
          <a:p>
            <a:pPr marL="514350" indent="-514350"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Learning algorithm</a:t>
            </a:r>
            <a:r>
              <a:rPr lang="en-CA" sz="2400" dirty="0" smtClean="0"/>
              <a:t>:  learn parameters </a:t>
            </a:r>
            <a:r>
              <a:rPr lang="en-CA" sz="2400" b="1" dirty="0" smtClean="0">
                <a:latin typeface="Symbol" pitchFamily="18" charset="2"/>
              </a:rPr>
              <a:t>q</a:t>
            </a:r>
            <a:r>
              <a:rPr lang="en-CA" sz="2400" dirty="0" smtClean="0"/>
              <a:t> from training data </a:t>
            </a:r>
            <a:r>
              <a:rPr lang="en-CA" sz="2400" b="1" dirty="0" err="1" smtClean="0"/>
              <a:t>x</a:t>
            </a:r>
            <a:r>
              <a:rPr lang="en-CA" sz="2400" dirty="0" err="1" smtClean="0"/>
              <a:t>,</a:t>
            </a:r>
            <a:r>
              <a:rPr lang="en-CA" sz="2400" b="1" dirty="0" err="1" smtClean="0"/>
              <a:t>w</a:t>
            </a:r>
            <a:endParaRPr lang="en-CA" sz="2400" b="1" dirty="0" smtClean="0"/>
          </a:p>
          <a:p>
            <a:pPr marL="514350" indent="-514350"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Inference algorithm</a:t>
            </a:r>
            <a:r>
              <a:rPr lang="en-CA" sz="2400" dirty="0" smtClean="0"/>
              <a:t>:  just evaluate</a:t>
            </a:r>
            <a:r>
              <a:rPr lang="en-CA" sz="2400" b="1" dirty="0" smtClean="0"/>
              <a:t> Pr(</a:t>
            </a:r>
            <a:r>
              <a:rPr lang="en-CA" sz="2400" b="1" dirty="0" err="1" smtClean="0"/>
              <a:t>w|x</a:t>
            </a:r>
            <a:r>
              <a:rPr lang="en-CA" sz="2400" b="1" dirty="0" smtClean="0"/>
              <a:t>)</a:t>
            </a:r>
            <a:r>
              <a:rPr lang="en-CA" sz="2400" dirty="0" smtClean="0"/>
              <a:t> 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Maximum likelihood</a:t>
            </a:r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5567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Maximum likelihood solution: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06896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Dual variables: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7251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Same result as before: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89334"/>
            <a:ext cx="7670274" cy="8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44322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229200"/>
            <a:ext cx="4248472" cy="10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Bayesian case</a:t>
            </a:r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7930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Compute distribution over parameters:</a:t>
            </a:r>
            <a:endParaRPr lang="en-C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129661" cy="6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20151"/>
            <a:ext cx="5400600" cy="7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25673"/>
            <a:ext cx="6120680" cy="7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589240"/>
            <a:ext cx="3715004" cy="7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397544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Gives result:</a:t>
            </a:r>
            <a:endParaRPr lang="en-C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53012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where</a:t>
            </a:r>
            <a:endParaRPr lang="en-CA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060848"/>
            <a:ext cx="4253804" cy="37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Bayesian case</a:t>
            </a:r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Predictive distribution:</a:t>
            </a:r>
            <a:endParaRPr lang="en-CA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3715004" cy="7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37170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where:</a:t>
            </a:r>
            <a:endParaRPr lang="en-CA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7544" y="2276872"/>
            <a:ext cx="8424936" cy="1440160"/>
            <a:chOff x="467544" y="2276872"/>
            <a:chExt cx="8424936" cy="144016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348880"/>
              <a:ext cx="8301203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388424" y="2276872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048" y="5157192"/>
            <a:ext cx="831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Notice that in both the maximum likelihood and Bayesian case depend on dot products </a:t>
            </a:r>
            <a:r>
              <a:rPr lang="en-CA" sz="2400" b="1" dirty="0" smtClean="0"/>
              <a:t>X</a:t>
            </a:r>
            <a:r>
              <a:rPr lang="en-CA" sz="2400" baseline="30000" dirty="0" smtClean="0"/>
              <a:t>T</a:t>
            </a:r>
            <a:r>
              <a:rPr lang="en-CA" sz="2400" b="1" dirty="0" smtClean="0"/>
              <a:t>X</a:t>
            </a:r>
            <a:r>
              <a:rPr lang="en-CA" sz="2400" dirty="0" smtClean="0"/>
              <a:t>.  Can be </a:t>
            </a:r>
            <a:r>
              <a:rPr lang="en-CA" sz="2400" dirty="0" err="1" smtClean="0"/>
              <a:t>kernelized</a:t>
            </a:r>
            <a:r>
              <a:rPr lang="en-CA" sz="2400" dirty="0" smtClean="0"/>
              <a:t>!</a:t>
            </a:r>
            <a:endParaRPr lang="en-CA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53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Relevance vector regression</a:t>
            </a:r>
          </a:p>
          <a:p>
            <a:r>
              <a:rPr lang="en-CA" dirty="0" smtClean="0"/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 Models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61764"/>
            <a:ext cx="8826842" cy="47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52340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Relevance Vector Machine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420888"/>
            <a:ext cx="370790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Combines ideas of</a:t>
            </a:r>
          </a:p>
          <a:p>
            <a:endParaRPr lang="en-CA" sz="1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/>
              <a:t>Dual regression (1 parameter per training example)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err="1" smtClean="0"/>
              <a:t>Sparsity</a:t>
            </a:r>
            <a:r>
              <a:rPr lang="en-CA" sz="2000" dirty="0" smtClean="0"/>
              <a:t>  (most of the parameters are zero)</a:t>
            </a:r>
          </a:p>
          <a:p>
            <a:pPr marL="800100" lvl="1" indent="-342900"/>
            <a:endParaRPr lang="en-CA" sz="900" dirty="0" smtClean="0"/>
          </a:p>
          <a:p>
            <a:pPr marL="342900" indent="-342900"/>
            <a:r>
              <a:rPr lang="en-CA" sz="2000" dirty="0" smtClean="0"/>
              <a:t>i.e., model that only depends sparsely on training data.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Relevance Vector Machine</a:t>
            </a:r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4120703" cy="9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395268" cy="47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3068960"/>
            <a:ext cx="831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Using same approximations as for sparse model we get the problem:</a:t>
            </a:r>
            <a:endParaRPr lang="en-CA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0964"/>
            <a:ext cx="7335784" cy="7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4767535"/>
            <a:ext cx="8317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To solve, update variance </a:t>
            </a:r>
            <a:r>
              <a:rPr lang="en-CA" sz="2400" dirty="0" smtClean="0">
                <a:latin typeface="Symbol" pitchFamily="18" charset="2"/>
              </a:rPr>
              <a:t>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and hidden variables {h</a:t>
            </a:r>
            <a:r>
              <a:rPr lang="en-CA" sz="2400" baseline="-25000" dirty="0" smtClean="0"/>
              <a:t>d</a:t>
            </a:r>
            <a:r>
              <a:rPr lang="en-CA" sz="2400" dirty="0" smtClean="0"/>
              <a:t>} alternately.</a:t>
            </a:r>
          </a:p>
          <a:p>
            <a:endParaRPr lang="en-CA" sz="1100" dirty="0" smtClean="0"/>
          </a:p>
          <a:p>
            <a:r>
              <a:rPr lang="en-CA" sz="2400" dirty="0" smtClean="0"/>
              <a:t>Notice that this only depends on dot-products and so can be </a:t>
            </a:r>
            <a:r>
              <a:rPr lang="en-CA" sz="2400" dirty="0" err="1" smtClean="0"/>
              <a:t>kernelized</a:t>
            </a:r>
            <a:endParaRPr lang="en-CA" sz="2400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7090-F112-494C-B26D-10BF7AE7F6F1}" type="slidenum">
              <a:rPr lang="en-CA" smtClean="0"/>
              <a:pPr/>
              <a:t>57</a:t>
            </a:fld>
            <a:endParaRPr lang="en-CA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Linear regression</a:t>
            </a:r>
          </a:p>
          <a:p>
            <a:r>
              <a:rPr lang="en-CA" dirty="0" smtClean="0"/>
              <a:t>Bayesian solution</a:t>
            </a:r>
          </a:p>
          <a:p>
            <a:r>
              <a:rPr lang="en-CA" dirty="0" smtClean="0"/>
              <a:t>Non-linear regression</a:t>
            </a:r>
          </a:p>
          <a:p>
            <a:r>
              <a:rPr lang="en-CA" dirty="0" err="1" smtClean="0"/>
              <a:t>Kernelization</a:t>
            </a:r>
            <a:r>
              <a:rPr lang="en-CA" dirty="0" smtClean="0"/>
              <a:t> and Gaussian processes</a:t>
            </a:r>
          </a:p>
          <a:p>
            <a:r>
              <a:rPr lang="en-CA" dirty="0" smtClean="0"/>
              <a:t>Sparse linear regression</a:t>
            </a:r>
          </a:p>
          <a:p>
            <a:r>
              <a:rPr lang="en-CA" dirty="0" smtClean="0"/>
              <a:t>Dual linear regression </a:t>
            </a:r>
          </a:p>
          <a:p>
            <a:r>
              <a:rPr lang="en-CA" dirty="0" smtClean="0"/>
              <a:t>Relevance vector regression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Applications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Body Pose Regression </a:t>
            </a:r>
            <a:br>
              <a:rPr lang="en-CA" dirty="0" smtClean="0"/>
            </a:br>
            <a:r>
              <a:rPr lang="en-CA" sz="3600" dirty="0" smtClean="0"/>
              <a:t>(</a:t>
            </a:r>
            <a:r>
              <a:rPr lang="en-CA" sz="3600" dirty="0" err="1" smtClean="0"/>
              <a:t>Agarwal</a:t>
            </a:r>
            <a:r>
              <a:rPr lang="en-CA" sz="3600" dirty="0" smtClean="0"/>
              <a:t> and </a:t>
            </a:r>
            <a:r>
              <a:rPr lang="en-CA" sz="3600" dirty="0" err="1" smtClean="0"/>
              <a:t>Triggs</a:t>
            </a:r>
            <a:r>
              <a:rPr lang="en-CA" sz="3600" dirty="0" smtClean="0"/>
              <a:t> 2006)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636912"/>
            <a:ext cx="3293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Encode silhouette as 100x1 vector, encode body pose as 55 x1 vector.  Learn relationship</a:t>
            </a:r>
            <a:endParaRPr lang="en-CA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24811"/>
            <a:ext cx="4608512" cy="444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Shape Context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864" y="1490374"/>
            <a:ext cx="5817440" cy="43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919663"/>
            <a:ext cx="838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Returns 60 x 1 vector for each of 400 points around the silhouette</a:t>
            </a:r>
            <a:endParaRPr lang="en-CA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Regression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For simplicity we will assume that each dimension of world is predicted separately.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Concentrate on predicting a </a:t>
            </a:r>
            <a:r>
              <a:rPr lang="en-CA" sz="2400" dirty="0" err="1" smtClean="0"/>
              <a:t>univariate</a:t>
            </a:r>
            <a:r>
              <a:rPr lang="en-CA" sz="2400" dirty="0" smtClean="0"/>
              <a:t>  world state w.</a:t>
            </a:r>
          </a:p>
          <a:p>
            <a:endParaRPr lang="en-CA" sz="1400" dirty="0" smtClean="0"/>
          </a:p>
          <a:p>
            <a:endParaRPr lang="en-CA" sz="2400" dirty="0" smtClean="0"/>
          </a:p>
          <a:p>
            <a:r>
              <a:rPr lang="en-CA" sz="2400" dirty="0" smtClean="0"/>
              <a:t>Choose normal distribution over world w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509120"/>
            <a:ext cx="77048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Make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Mean a linear function of data 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Variance constant</a:t>
            </a:r>
          </a:p>
          <a:p>
            <a:pPr marL="342900" indent="-342900"/>
            <a:endParaRPr lang="en-CA" sz="1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CA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5616624" cy="7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Dimensionality Reduction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83431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573325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Cluster 60D space (based on all training data) into 100 vectors</a:t>
            </a:r>
          </a:p>
          <a:p>
            <a:r>
              <a:rPr lang="en-CA" dirty="0" smtClean="0"/>
              <a:t>Assign each 60x1 vector to closest cluster (</a:t>
            </a:r>
            <a:r>
              <a:rPr lang="en-CA" dirty="0" err="1" smtClean="0"/>
              <a:t>Voronoi</a:t>
            </a:r>
            <a:r>
              <a:rPr lang="en-CA" dirty="0" smtClean="0"/>
              <a:t> partition)</a:t>
            </a:r>
          </a:p>
          <a:p>
            <a:r>
              <a:rPr lang="en-CA" dirty="0" smtClean="0"/>
              <a:t>Final data vector is 100x1 histogram over distribution of assignments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608931"/>
          </a:xfrm>
        </p:spPr>
        <p:txBody>
          <a:bodyPr>
            <a:noAutofit/>
          </a:bodyPr>
          <a:lstStyle/>
          <a:p>
            <a:r>
              <a:rPr lang="en-CA" sz="2400" dirty="0" smtClean="0"/>
              <a:t>2636 training examples, solution depends on only 6% of these</a:t>
            </a:r>
          </a:p>
          <a:p>
            <a:r>
              <a:rPr lang="en-CA" sz="2400" dirty="0" smtClean="0"/>
              <a:t>6 degree average error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832648" cy="489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Displacement experts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90795"/>
            <a:ext cx="8280920" cy="531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 actually used much in vision</a:t>
            </a:r>
          </a:p>
          <a:p>
            <a:r>
              <a:rPr lang="en-CA" dirty="0" smtClean="0"/>
              <a:t>But main ideas all apply to classification:</a:t>
            </a:r>
          </a:p>
          <a:p>
            <a:pPr lvl="1"/>
            <a:r>
              <a:rPr lang="en-CA" dirty="0" smtClean="0"/>
              <a:t>Non-linear transformations</a:t>
            </a:r>
          </a:p>
          <a:p>
            <a:pPr lvl="1"/>
            <a:r>
              <a:rPr lang="en-CA" dirty="0" err="1" smtClean="0"/>
              <a:t>Kernelization</a:t>
            </a:r>
            <a:endParaRPr lang="en-CA" dirty="0" smtClean="0"/>
          </a:p>
          <a:p>
            <a:pPr lvl="1"/>
            <a:r>
              <a:rPr lang="en-CA" dirty="0" smtClean="0"/>
              <a:t>Dual parameters</a:t>
            </a:r>
          </a:p>
          <a:p>
            <a:pPr lvl="1"/>
            <a:r>
              <a:rPr lang="en-CA" dirty="0" smtClean="0"/>
              <a:t>Sparse priors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Regression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56792"/>
            <a:ext cx="8873398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45224"/>
            <a:ext cx="5616624" cy="7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Neater Notation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2088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To make notation easier to handle, we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Attach a 1 to the start of every data vector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Attach the offset to the start of the gradient vector </a:t>
            </a:r>
            <a:r>
              <a:rPr lang="en-CA" sz="2400" b="1" dirty="0" smtClean="0">
                <a:latin typeface="Symbol" pitchFamily="18" charset="2"/>
              </a:rPr>
              <a:t>f</a:t>
            </a:r>
            <a:endParaRPr lang="en-CA" sz="2400" b="1" dirty="0">
              <a:latin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2448270" cy="40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700" y="4494964"/>
            <a:ext cx="2338436" cy="4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2292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New model:</a:t>
            </a:r>
            <a:endParaRPr lang="en-CA" sz="24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624736" cy="8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610262"/>
            <a:ext cx="5040560" cy="73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Equations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We have one equation for each </a:t>
            </a:r>
            <a:r>
              <a:rPr lang="en-CA" sz="2400" dirty="0" err="1" smtClean="0"/>
              <a:t>x,w</a:t>
            </a:r>
            <a:r>
              <a:rPr lang="en-CA" sz="2400" dirty="0" smtClean="0"/>
              <a:t> pair: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The likelihood of the whole dataset is the product of these individual distributions and can be written as </a:t>
            </a:r>
            <a:endParaRPr lang="en-CA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77272"/>
            <a:ext cx="2756444" cy="49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127575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where</a:t>
            </a:r>
            <a:endParaRPr lang="en-CA" sz="24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77090-F112-494C-B26D-10BF7AE7F6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835696" y="6356350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vision: models, learning and inference.  ©2011 Simon J.D. Prince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61184"/>
            <a:ext cx="5040560" cy="73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437112"/>
            <a:ext cx="4680520" cy="5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949280"/>
            <a:ext cx="2880320" cy="3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IMON@CLDYWINFUVWYY5L6" val="41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</TotalTime>
  <Words>2279</Words>
  <Application>Microsoft Office PowerPoint</Application>
  <PresentationFormat>On-screen Show (4:3)</PresentationFormat>
  <Paragraphs>421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Computer vision: models, learning and inference</vt:lpstr>
      <vt:lpstr>Structure</vt:lpstr>
      <vt:lpstr>Models for machine vision</vt:lpstr>
      <vt:lpstr>Body Pose Regression</vt:lpstr>
      <vt:lpstr>Type 1:  Model Pr(w|x)  - Discriminative</vt:lpstr>
      <vt:lpstr>Linear Regression</vt:lpstr>
      <vt:lpstr>Linear Regression</vt:lpstr>
      <vt:lpstr>Neater Notation</vt:lpstr>
      <vt:lpstr>Combining Equations</vt:lpstr>
      <vt:lpstr>Learning</vt:lpstr>
      <vt:lpstr>Slide 11</vt:lpstr>
      <vt:lpstr>Regression Models</vt:lpstr>
      <vt:lpstr>Structure</vt:lpstr>
      <vt:lpstr>Bayesian Regression</vt:lpstr>
      <vt:lpstr>Posterior Dist. over Parameters</vt:lpstr>
      <vt:lpstr>Inference</vt:lpstr>
      <vt:lpstr>Practical Issue</vt:lpstr>
      <vt:lpstr>Fitting Variance</vt:lpstr>
      <vt:lpstr>Structure</vt:lpstr>
      <vt:lpstr>Regression Models</vt:lpstr>
      <vt:lpstr>Non-Linear Regression</vt:lpstr>
      <vt:lpstr>Non-linear regression</vt:lpstr>
      <vt:lpstr>Example: polynomial regression</vt:lpstr>
      <vt:lpstr>Radial basis functions</vt:lpstr>
      <vt:lpstr>Arc Tan Functions</vt:lpstr>
      <vt:lpstr>Non-linear regression</vt:lpstr>
      <vt:lpstr>Maximum Likelihood</vt:lpstr>
      <vt:lpstr>Structure</vt:lpstr>
      <vt:lpstr>Regression Models</vt:lpstr>
      <vt:lpstr>Bayesian Approach</vt:lpstr>
      <vt:lpstr>Slide 31</vt:lpstr>
      <vt:lpstr>The Kernel Trick</vt:lpstr>
      <vt:lpstr>The Kernel Trick</vt:lpstr>
      <vt:lpstr>Gaussian Process Regression</vt:lpstr>
      <vt:lpstr>Example Kernels</vt:lpstr>
      <vt:lpstr>RBF Kernel Fits</vt:lpstr>
      <vt:lpstr>Fitting Variance</vt:lpstr>
      <vt:lpstr>Structure</vt:lpstr>
      <vt:lpstr>Regression Models</vt:lpstr>
      <vt:lpstr>Sparse Linear Regression</vt:lpstr>
      <vt:lpstr>Sparse Linear Regression</vt:lpstr>
      <vt:lpstr>Sparse Linear Regression</vt:lpstr>
      <vt:lpstr>Sparse Linear Regression</vt:lpstr>
      <vt:lpstr>Sparse Linear Regression</vt:lpstr>
      <vt:lpstr>Sparse Linear Regression</vt:lpstr>
      <vt:lpstr>Sparse Linear Regression</vt:lpstr>
      <vt:lpstr>Structure</vt:lpstr>
      <vt:lpstr>Dual Linear Regression</vt:lpstr>
      <vt:lpstr>Dual Linear Regression</vt:lpstr>
      <vt:lpstr>Maximum likelihood</vt:lpstr>
      <vt:lpstr>Bayesian case</vt:lpstr>
      <vt:lpstr>Bayesian case</vt:lpstr>
      <vt:lpstr>Structure</vt:lpstr>
      <vt:lpstr>Regression Models</vt:lpstr>
      <vt:lpstr>Relevance Vector Machine</vt:lpstr>
      <vt:lpstr>Relevance Vector Machine</vt:lpstr>
      <vt:lpstr>Structure</vt:lpstr>
      <vt:lpstr>Body Pose Regression  (Agarwal and Triggs 2006)</vt:lpstr>
      <vt:lpstr>Shape Context</vt:lpstr>
      <vt:lpstr>Dimensionality Reduction</vt:lpstr>
      <vt:lpstr>Results</vt:lpstr>
      <vt:lpstr>Displacement experts</vt:lpstr>
      <vt:lpstr>Regression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models, learning and inference</dc:title>
  <dc:creator>Simon</dc:creator>
  <cp:lastModifiedBy>Simon</cp:lastModifiedBy>
  <cp:revision>89</cp:revision>
  <dcterms:created xsi:type="dcterms:W3CDTF">2011-06-01T16:56:42Z</dcterms:created>
  <dcterms:modified xsi:type="dcterms:W3CDTF">2012-03-31T20:49:05Z</dcterms:modified>
</cp:coreProperties>
</file>